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0" y="0"/>
            <a:ext cx="12191695" cy="68580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22960" y="777240"/>
            <a:ext cx="548640" cy="54864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758952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b="1">
                <a:solidFill>
                  <a:srgbClr val="F3F3F6"/>
                </a:solidFill>
                <a:latin typeface="Arial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8760" y="786384"/>
            <a:ext cx="7315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200" b="1">
                <a:solidFill>
                  <a:srgbClr val="F3F3F6"/>
                </a:solidFill>
                <a:latin typeface="Arial"/>
              </a:rPr>
              <a:t>Vela </a:t>
            </a:r>
            <a:r>
              <a:rPr sz="2200" b="1">
                <a:solidFill>
                  <a:srgbClr val="A5B4FC"/>
                </a:solidFill>
                <a:latin typeface="Arial"/>
              </a:rPr>
              <a:t>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8760" y="1207008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0">
                <a:solidFill>
                  <a:srgbClr val="9C9CAA"/>
                </a:solidFill>
                <a:latin typeface="Arial"/>
              </a:rPr>
              <a:t>FPT CX Services  -  ROAI Analytics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1051560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</a:pPr>
            <a:r>
              <a:rPr sz="4600" b="1">
                <a:solidFill>
                  <a:srgbClr val="F3F3F6"/>
                </a:solidFill>
                <a:latin typeface="Arial"/>
              </a:rPr>
              <a:t>The operating system for</a:t>
            </a:r>
          </a:p>
          <a:p>
            <a:pPr algn="l">
              <a:lnSpc>
                <a:spcPct val="102000"/>
              </a:lnSpc>
            </a:pPr>
            <a:r>
              <a:rPr sz="4600" b="1">
                <a:solidFill>
                  <a:srgbClr val="F3F3F6"/>
                </a:solidFill>
                <a:latin typeface="Arial"/>
              </a:rPr>
              <a:t>AI-first customer experience.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526280"/>
            <a:ext cx="987552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600" b="0">
                <a:solidFill>
                  <a:srgbClr val="9C9CAA"/>
                </a:solidFill>
                <a:latin typeface="Arial"/>
              </a:rPr>
              <a:t>Vela OS turns FPT's full CX offering into one measurable surface - a dual-mode agency command center and customer portal, where every AI engagement is priced, delivered, and proven in ROAI.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5715000"/>
            <a:ext cx="5852160" cy="566928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3333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24128" y="5815584"/>
            <a:ext cx="548640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>
                <a:solidFill>
                  <a:srgbClr val="F3F3F6"/>
                </a:solidFill>
                <a:latin typeface="Arial"/>
              </a:rPr>
              <a:t>ROAI = (Value delivered - AI cost) / AI cost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5760720"/>
            <a:ext cx="40233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1300" b="1">
                <a:solidFill>
                  <a:srgbClr val="34D399"/>
                </a:solidFill>
                <a:latin typeface="Arial"/>
              </a:rPr>
              <a:t>Live, interactive demo</a:t>
            </a:r>
          </a:p>
          <a:p>
            <a:pPr algn="r">
              <a:lnSpc>
                <a:spcPct val="100000"/>
              </a:lnSpc>
            </a:pPr>
            <a:r>
              <a:rPr sz="1100" b="0">
                <a:solidFill>
                  <a:srgbClr val="9C9CAA"/>
                </a:solidFill>
                <a:latin typeface="Arial"/>
              </a:rPr>
              <a:t>agency + customer portal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THE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CX leaders win on growth, not just experience.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600200"/>
            <a:ext cx="104241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Buyers expect AI-grade, cross-channel experiences. The gap is proof - most AI spend can't show what it returned. Vela OS closes that gap.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468880"/>
            <a:ext cx="3383280" cy="18288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743200"/>
            <a:ext cx="28346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400" b="1">
                <a:solidFill>
                  <a:srgbClr val="A5B4FC"/>
                </a:solidFill>
                <a:latin typeface="Arial"/>
              </a:rPr>
              <a:t>2-3x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611880"/>
            <a:ext cx="2834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higher revenue growth for CX leaders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26280" y="2468880"/>
            <a:ext cx="3383280" cy="18288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00600" y="2743200"/>
            <a:ext cx="28346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400" b="1">
                <a:solidFill>
                  <a:srgbClr val="A5B4FC"/>
                </a:solidFill>
                <a:latin typeface="Arial"/>
              </a:rPr>
              <a:t>~70%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0600" y="3611880"/>
            <a:ext cx="2834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rate experience as important as product or price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0" y="2468880"/>
            <a:ext cx="3383280" cy="18288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03920" y="2743200"/>
            <a:ext cx="28346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400" b="1">
                <a:solidFill>
                  <a:srgbClr val="A5B4FC"/>
                </a:solidFill>
                <a:latin typeface="Arial"/>
              </a:rPr>
              <a:t>~60%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3920" y="3611880"/>
            <a:ext cx="28346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of interactions span multiple channels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WHAT IT 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One platform, two modes.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212080" cy="402336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148840"/>
            <a:ext cx="4572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A5B4FC"/>
                </a:solidFill>
                <a:latin typeface="Arial"/>
              </a:rPr>
              <a:t>AGENCY COMMAND CENTER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51460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1">
                <a:solidFill>
                  <a:srgbClr val="F3F3F6"/>
                </a:solidFill>
                <a:latin typeface="Arial"/>
              </a:rPr>
              <a:t>Run the whole portfolio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200400"/>
            <a:ext cx="4572000" cy="2468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Portfolio ROAI, revenue and margin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Client directory with health tiers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ROAI analytics per $ of AI invested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Billing + live Metronome usage data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1828800"/>
            <a:ext cx="5212080" cy="402336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766560" y="2148840"/>
            <a:ext cx="4572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34D399"/>
                </a:solidFill>
                <a:latin typeface="Arial"/>
              </a:rPr>
              <a:t>CUSTOMER PORTAL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251460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2000" b="1">
                <a:solidFill>
                  <a:srgbClr val="F3F3F6"/>
                </a:solidFill>
                <a:latin typeface="Arial"/>
              </a:rPr>
              <a:t>Show the customer their outcomes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6560" y="3200400"/>
            <a:ext cx="4572000" cy="2468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A personal ROAI Center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Active projects across six pillars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AI marketplace to launch agents</a:t>
            </a:r>
          </a:p>
          <a:p>
            <a:pPr algn="l">
              <a:lnSpc>
                <a:spcPct val="15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-  Self-serve billing, usage &amp; top-ups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THE OFFERING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Six CX pillars, powered by the ON.Ecosystem.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78992" y="196596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Experience 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8992" y="235000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Maturity assessment, marketecture, journey analysis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26280" y="178308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82312" y="196596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Experience Design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2312" y="235000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Research, adaptive UI, design systems, usability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178308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85632" y="196596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Experience Platform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85632" y="235000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DXP build/re-platform, MarTech, DX engineering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320040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" y="338328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Commerce Platform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8992" y="376732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Composable commerce, B2B/B2C, accelerators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26280" y="320040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82312" y="338328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Experience Insights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82312" y="376732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CDP &amp; Customer 360, analytics portals, AI agents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3200400"/>
            <a:ext cx="3383280" cy="11430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85632" y="3383280"/>
            <a:ext cx="2926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Run &amp; Optimize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85632" y="3767328"/>
            <a:ext cx="2926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L1-L3 maintenance, 24x7 monitoring, ops support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617720"/>
            <a:ext cx="10424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A5B4FC"/>
                </a:solidFill>
                <a:latin typeface="Arial"/>
              </a:rPr>
              <a:t>AGENTIC PRODUCTS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493776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ON.Optima - Answer Engine Optimization        </a:t>
            </a:r>
            <a:r>
              <a:rPr sz="1300" b="0">
                <a:solidFill>
                  <a:srgbClr val="9C9CAA"/>
                </a:solidFill>
                <a:latin typeface="Arial"/>
              </a:rPr>
              <a:t>ON.X - Agentic Assistant
</a:t>
            </a:r>
            <a:r>
              <a:rPr sz="1300" b="0">
                <a:solidFill>
                  <a:srgbClr val="9C9CAA"/>
                </a:solidFill>
                <a:latin typeface="Arial"/>
              </a:rPr>
              <a:t>ON.E - Commerce Accelerator        </a:t>
            </a:r>
            <a:r>
              <a:rPr sz="1300" b="0">
                <a:solidFill>
                  <a:srgbClr val="9C9CAA"/>
                </a:solidFill>
                <a:latin typeface="Arial"/>
              </a:rPr>
              <a:t>ON.Match - AI Recommendations
</a:t>
            </a:r>
            <a:r>
              <a:rPr sz="1300" b="0">
                <a:solidFill>
                  <a:srgbClr val="9C9CAA"/>
                </a:solidFill>
                <a:latin typeface="Arial"/>
              </a:rPr>
              <a:t>ON.Browser - Agentic Browser     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THE DIFFERENTIATOR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Every engagement, measured in ROAI.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4937760" cy="347472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48840"/>
            <a:ext cx="42976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6B6B77"/>
                </a:solidFill>
                <a:latin typeface="Arial"/>
              </a:rPr>
              <a:t>EXAMPLE CLIENT - BLENDED ROAI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514600"/>
            <a:ext cx="4297680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7000" b="1">
                <a:solidFill>
                  <a:srgbClr val="34D399"/>
                </a:solidFill>
                <a:latin typeface="Arial"/>
              </a:rPr>
              <a:t>5.4x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3840480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$1 invested  -&gt;  $5.40 of measured value returned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2011680"/>
            <a:ext cx="52120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700" b="1">
                <a:solidFill>
                  <a:srgbClr val="F3F3F6"/>
                </a:solidFill>
                <a:latin typeface="Arial"/>
              </a:rPr>
              <a:t>ROAI = (Value delivered - AI cost) / AI cost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26480" y="2743200"/>
            <a:ext cx="52120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Value = hours saved + revenue uplift, measured per engagement.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6480" y="3566160"/>
            <a:ext cx="521208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FPT and the client always see the same source of truth - so renewals and expansion become a data conversation, not a debate.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NOT A MOCKUP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Live usage-based billing, wired to Metronome.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600200"/>
            <a:ext cx="10424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>
                <a:solidFill>
                  <a:srgbClr val="9C9CAA"/>
                </a:solidFill>
                <a:latin typeface="Arial"/>
              </a:rPr>
              <a:t>The Billing -&gt; Live panel reads a real Metronome account through a secure, read-only proxy - the API key never reaches the browser.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468880"/>
            <a:ext cx="5212080" cy="32004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2743200"/>
            <a:ext cx="4572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A5B4FC"/>
                </a:solidFill>
                <a:latin typeface="Arial"/>
              </a:rPr>
              <a:t>WHAT'S LIVE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154680"/>
            <a:ext cx="45720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7 customers: prepaid-commit + hybrid models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Finalized + draft invoices, 6 months history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Commit/credit balances drawing down on usage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Full catalog: metrics, products, rate cards, packages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2468880"/>
            <a:ext cx="5212080" cy="32004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766560" y="2743200"/>
            <a:ext cx="4572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34D399"/>
                </a:solidFill>
                <a:latin typeface="Arial"/>
              </a:rPr>
              <a:t>WHY IT MATTERS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3154680"/>
            <a:ext cx="457200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Usage-based pricing + committed-spend drawdown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Government Net-60 / PO and self-serve top-ups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Runs on production billing infrastructure</a:t>
            </a:r>
          </a:p>
          <a:p>
            <a:pPr algn="l">
              <a:lnSpc>
                <a:spcPct val="150000"/>
              </a:lnSpc>
            </a:pPr>
            <a:r>
              <a:rPr sz="1300" b="0">
                <a:solidFill>
                  <a:srgbClr val="9C9CAA"/>
                </a:solidFill>
                <a:latin typeface="Arial"/>
              </a:rPr>
              <a:t>-  The same proxy pattern drops into a real deployment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PROOF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Real FPT outcomes behind the demo.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37360"/>
            <a:ext cx="5212080" cy="13716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15568" y="1883664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A5B4FC"/>
                </a:solidFill>
                <a:latin typeface="Arial"/>
              </a:rPr>
              <a:t>ON.Optima - AEO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568" y="2139696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F3F3F6"/>
                </a:solidFill>
                <a:latin typeface="Arial"/>
              </a:rPr>
              <a:t>+200% click-through 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" y="2487168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6B6B77"/>
                </a:solidFill>
                <a:latin typeface="Arial"/>
              </a:rPr>
              <a:t>Global technology leader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" y="2724912"/>
            <a:ext cx="46634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9C9CAA"/>
                </a:solidFill>
                <a:latin typeface="Arial"/>
              </a:rPr>
              <a:t>Site ranking #6 (+18) - CTR 3.2% - featured snippets 30%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737360"/>
            <a:ext cx="5212080" cy="13716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693408" y="1883664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A5B4FC"/>
                </a:solidFill>
                <a:latin typeface="Arial"/>
              </a:rPr>
              <a:t>ON.Optima - AEO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93408" y="2139696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F3F3F6"/>
                </a:solidFill>
                <a:latin typeface="Arial"/>
              </a:rPr>
              <a:t>Cited across 120+ markets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3408" y="2487168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6B6B77"/>
                </a:solidFill>
                <a:latin typeface="Arial"/>
              </a:rPr>
              <a:t>Global health F&amp;B leader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93408" y="2724912"/>
            <a:ext cx="46634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9C9CAA"/>
                </a:solidFill>
                <a:latin typeface="Arial"/>
              </a:rPr>
              <a:t>120+ markets - consistent AI answer boxes - acquisition cost down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383280"/>
            <a:ext cx="5212080" cy="13716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15568" y="3529584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A5B4FC"/>
                </a:solidFill>
                <a:latin typeface="Arial"/>
              </a:rPr>
              <a:t>ON.E - Commerce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5568" y="3785616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F3F3F6"/>
                </a:solidFill>
                <a:latin typeface="Arial"/>
              </a:rPr>
              <a:t>MVP in 2 months, not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" y="4133088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6B6B77"/>
                </a:solidFill>
                <a:latin typeface="Arial"/>
              </a:rPr>
              <a:t>KSA megaproject (PIF)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568" y="4370832"/>
            <a:ext cx="46634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9C9CAA"/>
                </a:solidFill>
                <a:latin typeface="Arial"/>
              </a:rPr>
              <a:t>Time to MVP 2 mo (vs 10) - build time -55% - requirements -40%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0" y="3383280"/>
            <a:ext cx="5212080" cy="137160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2A2A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93408" y="3529584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1">
                <a:solidFill>
                  <a:srgbClr val="A5B4FC"/>
                </a:solidFill>
                <a:latin typeface="Arial"/>
              </a:rPr>
              <a:t>Data &amp; AI CoE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93408" y="3785616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1">
                <a:solidFill>
                  <a:srgbClr val="F3F3F6"/>
                </a:solidFill>
                <a:latin typeface="Arial"/>
              </a:rPr>
              <a:t>Campaign cycles: weeks to minutes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93408" y="4133088"/>
            <a:ext cx="4663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50" b="0">
                <a:solidFill>
                  <a:srgbClr val="6B6B77"/>
                </a:solidFill>
                <a:latin typeface="Arial"/>
              </a:rPr>
              <a:t>FPT x Salesforce ASEAN CoE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93408" y="4370832"/>
            <a:ext cx="46634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9C9CAA"/>
                </a:solidFill>
                <a:latin typeface="Arial"/>
              </a:rPr>
              <a:t>First in ASEAN - weeks to minutes - ~100 Agentforce certs by 2026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4983480"/>
            <a:ext cx="10424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00" b="1">
                <a:solidFill>
                  <a:srgbClr val="A5B4FC"/>
                </a:solidFill>
                <a:latin typeface="Arial"/>
              </a:rPr>
              <a:t>PARTNERS:  </a:t>
            </a:r>
            <a:r>
              <a:rPr sz="1100" b="0">
                <a:solidFill>
                  <a:srgbClr val="9C9CAA"/>
                </a:solidFill>
                <a:latin typeface="Arial"/>
              </a:rPr>
              <a:t>Adobe (Specialized)  Sitecore (Platinum APAC)  Salesforce (First ASEAN Data &amp; AI CoE)  Liferay (Global Platinum)  Shopify (Plus)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5440680"/>
            <a:ext cx="10424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3F3F6"/>
                </a:solidFill>
                <a:latin typeface="Arial"/>
              </a:rPr>
              <a:t>1,000+ certified engineers      1,500+ platform certifications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566928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A5B4FC"/>
                </a:solidFill>
                <a:latin typeface="Arial"/>
              </a:rPr>
              <a:t>RUN THE DEMO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91440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3300" b="1">
                <a:solidFill>
                  <a:srgbClr val="F3F3F6"/>
                </a:solidFill>
                <a:latin typeface="Arial"/>
              </a:rPr>
              <a:t>A 7-step walkthrough (~6-8 min).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764792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8760" y="1764792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Agency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8760" y="2093976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Blended ROAI, revenue and margin across all clients.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1783080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764792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1764792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ROAI analytics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6600" y="2093976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The formula, the trend, the per-pillar breakdown.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2715768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2697479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8760" y="2697479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Client deep dive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08760" y="3026663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Drill into one account + its real case result.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0" y="2715768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79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2697479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Billing -&gt; Live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86600" y="3026663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Real Metronome invoices and commit drawdown.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" y="3648456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3630168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08760" y="3630168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Customer portal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08760" y="3959352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The same engagement, the client's own view.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3648456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630168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86600" y="3630168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AI marketplace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3959352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Launch a new ON.Ecosystem agent in a click.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22960" y="4581144"/>
            <a:ext cx="502920" cy="50292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" y="4562856"/>
            <a:ext cx="5029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F3F3F6"/>
                </a:solidFill>
                <a:latin typeface="Arial"/>
              </a:rPr>
              <a:t>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08760" y="4562856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450" b="1">
                <a:solidFill>
                  <a:srgbClr val="F3F3F6"/>
                </a:solidFill>
                <a:latin typeface="Arial"/>
              </a:rPr>
              <a:t>Customer billing &amp; usage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08760" y="4892040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150" b="0">
                <a:solidFill>
                  <a:srgbClr val="9C9CAA"/>
                </a:solidFill>
                <a:latin typeface="Arial"/>
              </a:rPr>
              <a:t>Credits, usage drawdown and top-up.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" y="5943600"/>
            <a:ext cx="104241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0">
                <a:solidFill>
                  <a:srgbClr val="9C9CAA"/>
                </a:solidFill>
                <a:latin typeface="Arial"/>
              </a:rPr>
              <a:t>Step-by-step with deep links + talk track:  </a:t>
            </a:r>
            <a:r>
              <a:rPr sz="1200" b="1">
                <a:solidFill>
                  <a:srgbClr val="A5B4FC"/>
                </a:solidFill>
                <a:latin typeface="Arial"/>
              </a:rPr>
              <a:t>https://roai.emergedigital.ae/guide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" y="6419088"/>
            <a:ext cx="8229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1">
                <a:solidFill>
                  <a:srgbClr val="9C9CAA"/>
                </a:solidFill>
                <a:latin typeface="Arial"/>
              </a:rPr>
              <a:t>Vela OS  </a:t>
            </a:r>
            <a:r>
              <a:rPr sz="900" b="0">
                <a:solidFill>
                  <a:srgbClr val="6B6B77"/>
                </a:solidFill>
                <a:latin typeface="Arial"/>
              </a:rPr>
              <a:t>Emerge Digital x FPT CX Services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86800" y="6419088"/>
            <a:ext cx="26791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6B6B77"/>
                </a:solidFill>
                <a:latin typeface="Arial"/>
              </a:rPr>
              <a:t>roai.emergedigital.ae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0C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822960" y="2194560"/>
            <a:ext cx="640080" cy="640080"/>
          </a:xfrm>
          <a:prstGeom prst="roundRect">
            <a:avLst/>
          </a:prstGeom>
          <a:solidFill>
            <a:srgbClr val="636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2176272"/>
            <a:ext cx="6400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>
                <a:solidFill>
                  <a:srgbClr val="F3F3F6"/>
                </a:solidFill>
                <a:latin typeface="Arial"/>
              </a:rPr>
              <a:t>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6324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4400" b="1">
                <a:solidFill>
                  <a:srgbClr val="F3F3F6"/>
                </a:solidFill>
                <a:latin typeface="Arial"/>
              </a:rPr>
              <a:t>See it live.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977639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600" b="0">
                <a:solidFill>
                  <a:srgbClr val="9C9CAA"/>
                </a:solidFill>
                <a:latin typeface="Arial"/>
              </a:rPr>
              <a:t>Interactive demo + customer portal, with live billing data.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663440"/>
            <a:ext cx="5486400" cy="64008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3333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51560" y="4818888"/>
            <a:ext cx="5120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0">
                <a:solidFill>
                  <a:srgbClr val="6B6B77"/>
                </a:solidFill>
                <a:latin typeface="Arial"/>
              </a:rPr>
              <a:t>Demo:  </a:t>
            </a:r>
            <a:r>
              <a:rPr sz="1300" b="1">
                <a:solidFill>
                  <a:srgbClr val="A5B4FC"/>
                </a:solidFill>
                <a:latin typeface="Arial"/>
              </a:rPr>
              <a:t>roai.emergedigital.ae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5440680"/>
            <a:ext cx="5486400" cy="640080"/>
          </a:xfrm>
          <a:prstGeom prst="roundRect">
            <a:avLst/>
          </a:prstGeom>
          <a:solidFill>
            <a:srgbClr val="15151E"/>
          </a:solidFill>
          <a:ln w="12700">
            <a:solidFill>
              <a:srgbClr val="33334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5596128"/>
            <a:ext cx="51206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0">
                <a:solidFill>
                  <a:srgbClr val="6B6B77"/>
                </a:solidFill>
                <a:latin typeface="Arial"/>
              </a:rPr>
              <a:t>Guide: </a:t>
            </a:r>
            <a:r>
              <a:rPr sz="1300" b="1">
                <a:solidFill>
                  <a:srgbClr val="A5B4FC"/>
                </a:solidFill>
                <a:latin typeface="Arial"/>
              </a:rPr>
              <a:t>roai.emergedigital.ae/guide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6B6B77"/>
                </a:solidFill>
                <a:latin typeface="Arial"/>
              </a:rPr>
              <a:t>Built by Emerge Digital for FPT CX Services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